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7" r:id="rId2"/>
    <p:sldId id="256" r:id="rId3"/>
    <p:sldId id="293" r:id="rId4"/>
    <p:sldId id="292" r:id="rId5"/>
    <p:sldId id="294" r:id="rId6"/>
    <p:sldId id="270" r:id="rId7"/>
    <p:sldId id="271" r:id="rId8"/>
    <p:sldId id="282" r:id="rId9"/>
    <p:sldId id="284" r:id="rId10"/>
    <p:sldId id="286" r:id="rId11"/>
    <p:sldId id="285" r:id="rId12"/>
    <p:sldId id="289" r:id="rId13"/>
    <p:sldId id="290" r:id="rId14"/>
    <p:sldId id="269" r:id="rId15"/>
  </p:sldIdLst>
  <p:sldSz cx="9144000" cy="52197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3333"/>
    <a:srgbClr val="E842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4ECAA-8F81-4065-9DE7-E8A0E353CEBA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25488" y="1143000"/>
            <a:ext cx="5407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FF96C-AE70-4D02-AE78-DD28EDBB83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54243"/>
            <a:ext cx="6858000" cy="1817229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741551"/>
            <a:ext cx="6858000" cy="126021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7901"/>
            <a:ext cx="1971675" cy="442345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7901"/>
            <a:ext cx="5800725" cy="442345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01301"/>
            <a:ext cx="7886700" cy="217125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93092"/>
            <a:ext cx="7886700" cy="114180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7901"/>
            <a:ext cx="7886700" cy="10089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79552"/>
            <a:ext cx="3868340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906640"/>
            <a:ext cx="3868340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79552"/>
            <a:ext cx="3887391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906640"/>
            <a:ext cx="3887391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51541"/>
            <a:ext cx="4629150" cy="370937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51541"/>
            <a:ext cx="4629150" cy="370937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7901"/>
            <a:ext cx="7886700" cy="1008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9503"/>
            <a:ext cx="7886700" cy="33118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11896-8145-430A-B4F8-2081A417BFC4}" type="datetimeFigureOut">
              <a:rPr lang="zh-CN" altLang="en-US" smtClean="0"/>
              <a:t>2019/5/22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37889"/>
            <a:ext cx="30861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0" y="0"/>
            <a:ext cx="9144000" cy="528383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532" y="21043"/>
            <a:ext cx="3321124" cy="5219700"/>
          </a:xfrm>
          <a:prstGeom prst="rect">
            <a:avLst/>
          </a:prstGeom>
        </p:spPr>
      </p:pic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7889033" y="5061983"/>
            <a:ext cx="2853259" cy="153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995" dirty="0">
                <a:solidFill>
                  <a:schemeClr val="bg1"/>
                </a:solidFill>
                <a:cs typeface="Arial" panose="020B0604020202020204" pitchFamily="34" charset="0"/>
              </a:rPr>
              <a:t>日期：</a:t>
            </a:r>
            <a:r>
              <a:rPr lang="en-US" altLang="zh-CN" sz="995" dirty="0">
                <a:solidFill>
                  <a:schemeClr val="bg1"/>
                </a:solidFill>
                <a:cs typeface="Arial" panose="020B0604020202020204" pitchFamily="34" charset="0"/>
              </a:rPr>
              <a:t>2019.5.19</a:t>
            </a:r>
            <a:endParaRPr lang="zh-CN" altLang="en-US" sz="995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284130" y="3160975"/>
            <a:ext cx="277001" cy="276999"/>
            <a:chOff x="990599" y="4579267"/>
            <a:chExt cx="495173" cy="495173"/>
          </a:xfrm>
        </p:grpSpPr>
        <p:sp>
          <p:nvSpPr>
            <p:cNvPr id="14" name="椭圆 13"/>
            <p:cNvSpPr/>
            <p:nvPr/>
          </p:nvSpPr>
          <p:spPr>
            <a:xfrm>
              <a:off x="990599" y="4579267"/>
              <a:ext cx="495173" cy="49517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zh-CN" altLang="en-US" sz="1350" dirty="0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15" name="椭圆 24"/>
            <p:cNvSpPr/>
            <p:nvPr/>
          </p:nvSpPr>
          <p:spPr>
            <a:xfrm>
              <a:off x="1114014" y="4693919"/>
              <a:ext cx="248343" cy="265868"/>
            </a:xfrm>
            <a:custGeom>
              <a:avLst/>
              <a:gdLst>
                <a:gd name="connsiteX0" fmla="*/ 191941 w 566993"/>
                <a:gd name="connsiteY0" fmla="*/ 362212 h 607004"/>
                <a:gd name="connsiteX1" fmla="*/ 203101 w 566993"/>
                <a:gd name="connsiteY1" fmla="*/ 369284 h 607004"/>
                <a:gd name="connsiteX2" fmla="*/ 283545 w 566993"/>
                <a:gd name="connsiteY2" fmla="*/ 479135 h 607004"/>
                <a:gd name="connsiteX3" fmla="*/ 363893 w 566993"/>
                <a:gd name="connsiteY3" fmla="*/ 369284 h 607004"/>
                <a:gd name="connsiteX4" fmla="*/ 375052 w 566993"/>
                <a:gd name="connsiteY4" fmla="*/ 362212 h 607004"/>
                <a:gd name="connsiteX5" fmla="*/ 381165 w 566993"/>
                <a:gd name="connsiteY5" fmla="*/ 363859 h 607004"/>
                <a:gd name="connsiteX6" fmla="*/ 452585 w 566993"/>
                <a:gd name="connsiteY6" fmla="*/ 400476 h 607004"/>
                <a:gd name="connsiteX7" fmla="*/ 566993 w 566993"/>
                <a:gd name="connsiteY7" fmla="*/ 477585 h 607004"/>
                <a:gd name="connsiteX8" fmla="*/ 566993 w 566993"/>
                <a:gd name="connsiteY8" fmla="*/ 607004 h 607004"/>
                <a:gd name="connsiteX9" fmla="*/ 283545 w 566993"/>
                <a:gd name="connsiteY9" fmla="*/ 607004 h 607004"/>
                <a:gd name="connsiteX10" fmla="*/ 0 w 566993"/>
                <a:gd name="connsiteY10" fmla="*/ 607004 h 607004"/>
                <a:gd name="connsiteX11" fmla="*/ 0 w 566993"/>
                <a:gd name="connsiteY11" fmla="*/ 477585 h 607004"/>
                <a:gd name="connsiteX12" fmla="*/ 114408 w 566993"/>
                <a:gd name="connsiteY12" fmla="*/ 400476 h 607004"/>
                <a:gd name="connsiteX13" fmla="*/ 185828 w 566993"/>
                <a:gd name="connsiteY13" fmla="*/ 363859 h 607004"/>
                <a:gd name="connsiteX14" fmla="*/ 191941 w 566993"/>
                <a:gd name="connsiteY14" fmla="*/ 362212 h 607004"/>
                <a:gd name="connsiteX15" fmla="*/ 281913 w 566993"/>
                <a:gd name="connsiteY15" fmla="*/ 0 h 607004"/>
                <a:gd name="connsiteX16" fmla="*/ 283368 w 566993"/>
                <a:gd name="connsiteY16" fmla="*/ 0 h 607004"/>
                <a:gd name="connsiteX17" fmla="*/ 284727 w 566993"/>
                <a:gd name="connsiteY17" fmla="*/ 0 h 607004"/>
                <a:gd name="connsiteX18" fmla="*/ 410778 w 566993"/>
                <a:gd name="connsiteY18" fmla="*/ 107256 h 607004"/>
                <a:gd name="connsiteX19" fmla="*/ 402627 w 566993"/>
                <a:gd name="connsiteY19" fmla="*/ 162580 h 607004"/>
                <a:gd name="connsiteX20" fmla="*/ 414077 w 566993"/>
                <a:gd name="connsiteY20" fmla="*/ 188933 h 607004"/>
                <a:gd name="connsiteX21" fmla="*/ 384675 w 566993"/>
                <a:gd name="connsiteY21" fmla="*/ 242222 h 607004"/>
                <a:gd name="connsiteX22" fmla="*/ 321892 w 566993"/>
                <a:gd name="connsiteY22" fmla="*/ 318280 h 607004"/>
                <a:gd name="connsiteX23" fmla="*/ 283368 w 566993"/>
                <a:gd name="connsiteY23" fmla="*/ 327000 h 607004"/>
                <a:gd name="connsiteX24" fmla="*/ 244747 w 566993"/>
                <a:gd name="connsiteY24" fmla="*/ 318280 h 607004"/>
                <a:gd name="connsiteX25" fmla="*/ 182062 w 566993"/>
                <a:gd name="connsiteY25" fmla="*/ 242222 h 607004"/>
                <a:gd name="connsiteX26" fmla="*/ 152562 w 566993"/>
                <a:gd name="connsiteY26" fmla="*/ 188933 h 607004"/>
                <a:gd name="connsiteX27" fmla="*/ 164110 w 566993"/>
                <a:gd name="connsiteY27" fmla="*/ 162580 h 607004"/>
                <a:gd name="connsiteX28" fmla="*/ 155959 w 566993"/>
                <a:gd name="connsiteY28" fmla="*/ 107256 h 607004"/>
                <a:gd name="connsiteX29" fmla="*/ 281913 w 566993"/>
                <a:gd name="connsiteY29" fmla="*/ 0 h 60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66993" h="607004">
                  <a:moveTo>
                    <a:pt x="191941" y="362212"/>
                  </a:moveTo>
                  <a:cubicBezTo>
                    <a:pt x="196890" y="362212"/>
                    <a:pt x="201160" y="365118"/>
                    <a:pt x="203101" y="369284"/>
                  </a:cubicBezTo>
                  <a:cubicBezTo>
                    <a:pt x="222508" y="401638"/>
                    <a:pt x="258412" y="477391"/>
                    <a:pt x="283545" y="479135"/>
                  </a:cubicBezTo>
                  <a:cubicBezTo>
                    <a:pt x="308581" y="477391"/>
                    <a:pt x="344485" y="401638"/>
                    <a:pt x="363893" y="369284"/>
                  </a:cubicBezTo>
                  <a:cubicBezTo>
                    <a:pt x="365833" y="365118"/>
                    <a:pt x="370103" y="362212"/>
                    <a:pt x="375052" y="362212"/>
                  </a:cubicBezTo>
                  <a:cubicBezTo>
                    <a:pt x="377284" y="362212"/>
                    <a:pt x="379322" y="362793"/>
                    <a:pt x="381165" y="363859"/>
                  </a:cubicBezTo>
                  <a:cubicBezTo>
                    <a:pt x="388152" y="367637"/>
                    <a:pt x="429102" y="392048"/>
                    <a:pt x="452585" y="400476"/>
                  </a:cubicBezTo>
                  <a:cubicBezTo>
                    <a:pt x="531574" y="428859"/>
                    <a:pt x="566993" y="457823"/>
                    <a:pt x="566993" y="477585"/>
                  </a:cubicBezTo>
                  <a:lnTo>
                    <a:pt x="566993" y="607004"/>
                  </a:lnTo>
                  <a:lnTo>
                    <a:pt x="283545" y="607004"/>
                  </a:lnTo>
                  <a:lnTo>
                    <a:pt x="0" y="607004"/>
                  </a:lnTo>
                  <a:lnTo>
                    <a:pt x="0" y="477585"/>
                  </a:lnTo>
                  <a:cubicBezTo>
                    <a:pt x="0" y="457823"/>
                    <a:pt x="35419" y="428859"/>
                    <a:pt x="114408" y="400476"/>
                  </a:cubicBezTo>
                  <a:cubicBezTo>
                    <a:pt x="137891" y="392048"/>
                    <a:pt x="178841" y="367637"/>
                    <a:pt x="185828" y="363859"/>
                  </a:cubicBezTo>
                  <a:cubicBezTo>
                    <a:pt x="187672" y="362793"/>
                    <a:pt x="189710" y="362212"/>
                    <a:pt x="191941" y="362212"/>
                  </a:cubicBezTo>
                  <a:close/>
                  <a:moveTo>
                    <a:pt x="281913" y="0"/>
                  </a:moveTo>
                  <a:cubicBezTo>
                    <a:pt x="282398" y="0"/>
                    <a:pt x="282883" y="0"/>
                    <a:pt x="283368" y="0"/>
                  </a:cubicBezTo>
                  <a:cubicBezTo>
                    <a:pt x="283756" y="0"/>
                    <a:pt x="284242" y="0"/>
                    <a:pt x="284727" y="0"/>
                  </a:cubicBezTo>
                  <a:cubicBezTo>
                    <a:pt x="393214" y="0"/>
                    <a:pt x="413592" y="77317"/>
                    <a:pt x="410778" y="107256"/>
                  </a:cubicBezTo>
                  <a:cubicBezTo>
                    <a:pt x="408449" y="131284"/>
                    <a:pt x="402627" y="162580"/>
                    <a:pt x="402627" y="162580"/>
                  </a:cubicBezTo>
                  <a:cubicBezTo>
                    <a:pt x="402627" y="162580"/>
                    <a:pt x="414077" y="167812"/>
                    <a:pt x="414077" y="188933"/>
                  </a:cubicBezTo>
                  <a:cubicBezTo>
                    <a:pt x="410099" y="241835"/>
                    <a:pt x="388945" y="218969"/>
                    <a:pt x="384675" y="242222"/>
                  </a:cubicBezTo>
                  <a:cubicBezTo>
                    <a:pt x="377397" y="280784"/>
                    <a:pt x="343240" y="308688"/>
                    <a:pt x="321892" y="318280"/>
                  </a:cubicBezTo>
                  <a:cubicBezTo>
                    <a:pt x="309568" y="323900"/>
                    <a:pt x="296759" y="326709"/>
                    <a:pt x="283368" y="327000"/>
                  </a:cubicBezTo>
                  <a:cubicBezTo>
                    <a:pt x="269880" y="326709"/>
                    <a:pt x="257168" y="323900"/>
                    <a:pt x="244747" y="318280"/>
                  </a:cubicBezTo>
                  <a:cubicBezTo>
                    <a:pt x="223496" y="308688"/>
                    <a:pt x="189242" y="280784"/>
                    <a:pt x="182062" y="242222"/>
                  </a:cubicBezTo>
                  <a:cubicBezTo>
                    <a:pt x="177695" y="218969"/>
                    <a:pt x="156638" y="241835"/>
                    <a:pt x="152562" y="188933"/>
                  </a:cubicBezTo>
                  <a:cubicBezTo>
                    <a:pt x="152562" y="167812"/>
                    <a:pt x="164110" y="162580"/>
                    <a:pt x="164110" y="162580"/>
                  </a:cubicBezTo>
                  <a:cubicBezTo>
                    <a:pt x="164110" y="162580"/>
                    <a:pt x="158190" y="131284"/>
                    <a:pt x="155959" y="107256"/>
                  </a:cubicBezTo>
                  <a:cubicBezTo>
                    <a:pt x="153047" y="77317"/>
                    <a:pt x="173425" y="0"/>
                    <a:pt x="28191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zh-CN" altLang="en-US" sz="1350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284130" y="972216"/>
            <a:ext cx="2326278" cy="85408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zh-CN" altLang="en-US" sz="4950" i="1" dirty="0">
                <a:solidFill>
                  <a:schemeClr val="bg1"/>
                </a:solidFill>
                <a:latin typeface="Century Gothic" panose="020B0502020202020204" pitchFamily="34" charset="0"/>
                <a:ea typeface="迷你简综艺" panose="03000509000000000000" pitchFamily="65" charset="-122"/>
                <a:cs typeface="经典综艺体简" panose="02010609000101010101" pitchFamily="49" charset="-122"/>
              </a:rPr>
              <a:t>鹿🦌游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211938" y="173751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综艺体简" panose="02010609000101010101" pitchFamily="49" charset="-122"/>
              </a:rPr>
              <a:t>微信小程序展示</a:t>
            </a:r>
          </a:p>
        </p:txBody>
      </p:sp>
      <p:pic>
        <p:nvPicPr>
          <p:cNvPr id="20" name="Paula DeAnda - Why Would I Ev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332656" y="195486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9" grpId="0"/>
      <p:bldP spid="17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-294671" y="0"/>
            <a:ext cx="491962" cy="530915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/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Group 7"/>
          <p:cNvGrpSpPr/>
          <p:nvPr/>
        </p:nvGrpSpPr>
        <p:grpSpPr>
          <a:xfrm>
            <a:off x="0" y="170826"/>
            <a:ext cx="1355743" cy="244798"/>
            <a:chOff x="3943834" y="751448"/>
            <a:chExt cx="4130793" cy="516193"/>
          </a:xfrm>
        </p:grpSpPr>
        <p:sp>
          <p:nvSpPr>
            <p:cNvPr id="5" name="TextBox 8"/>
            <p:cNvSpPr txBox="1"/>
            <p:nvPr/>
          </p:nvSpPr>
          <p:spPr>
            <a:xfrm>
              <a:off x="4112053" y="751448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功能介绍</a:t>
              </a:r>
            </a:p>
          </p:txBody>
        </p:sp>
        <p:sp>
          <p:nvSpPr>
            <p:cNvPr id="6" name="TextBox 9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86827" y="105302"/>
            <a:ext cx="13676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Arial" panose="020B0604020202020204" pitchFamily="34" charset="0"/>
                <a:cs typeface="Arial" panose="020B0604020202020204" pitchFamily="34" charset="0"/>
              </a:rPr>
              <a:t>Function introduction</a:t>
            </a:r>
          </a:p>
          <a:p>
            <a:endParaRPr lang="en-US" altLang="zh-C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710355" y="1393795"/>
            <a:ext cx="450434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直接点击空白进行活动相关内容的填写：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包括活动名称、人数（上限为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12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人）、开始时间、结束时间、地点、活动要求以及活动内容概要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点击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发起活动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活动即被发布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点击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玩（活动中心）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查看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所发布的活动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以及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管理我的活动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13856" y="2295962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813856" y="3022233"/>
            <a:ext cx="41549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sz="1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13856" y="341284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540760" y="1393825"/>
            <a:ext cx="4978400" cy="28606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45" y="549696"/>
            <a:ext cx="2163333" cy="45029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6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-294671" y="0"/>
            <a:ext cx="491962" cy="530915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/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Group 7"/>
          <p:cNvGrpSpPr/>
          <p:nvPr/>
        </p:nvGrpSpPr>
        <p:grpSpPr>
          <a:xfrm>
            <a:off x="0" y="170826"/>
            <a:ext cx="1355743" cy="244798"/>
            <a:chOff x="3943834" y="751448"/>
            <a:chExt cx="4130793" cy="516193"/>
          </a:xfrm>
        </p:grpSpPr>
        <p:sp>
          <p:nvSpPr>
            <p:cNvPr id="5" name="TextBox 8"/>
            <p:cNvSpPr txBox="1"/>
            <p:nvPr/>
          </p:nvSpPr>
          <p:spPr>
            <a:xfrm>
              <a:off x="4112053" y="751448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功能介绍</a:t>
              </a:r>
            </a:p>
          </p:txBody>
        </p:sp>
        <p:sp>
          <p:nvSpPr>
            <p:cNvPr id="6" name="TextBox 9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86827" y="105302"/>
            <a:ext cx="13676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Arial" panose="020B0604020202020204" pitchFamily="34" charset="0"/>
                <a:cs typeface="Arial" panose="020B0604020202020204" pitchFamily="34" charset="0"/>
              </a:rPr>
              <a:t>Function introduction</a:t>
            </a:r>
          </a:p>
          <a:p>
            <a:endParaRPr lang="en-US" altLang="zh-C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821480" y="1619220"/>
            <a:ext cx="45043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所有被发布的活动即可得到显示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注：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	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个人发布活动的上限为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3</a:t>
            </a:r>
          </a:p>
          <a:p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点击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管理我的活动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进入另一界面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13856" y="2295962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813856" y="302223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13856" y="341284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596666" y="1393999"/>
            <a:ext cx="4922301" cy="275809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45" y="549696"/>
            <a:ext cx="2163333" cy="45029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6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-294671" y="0"/>
            <a:ext cx="491962" cy="530915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/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Group 7"/>
          <p:cNvGrpSpPr/>
          <p:nvPr/>
        </p:nvGrpSpPr>
        <p:grpSpPr>
          <a:xfrm>
            <a:off x="0" y="170826"/>
            <a:ext cx="1355743" cy="244798"/>
            <a:chOff x="3943834" y="751448"/>
            <a:chExt cx="4130793" cy="516193"/>
          </a:xfrm>
        </p:grpSpPr>
        <p:sp>
          <p:nvSpPr>
            <p:cNvPr id="5" name="TextBox 8"/>
            <p:cNvSpPr txBox="1"/>
            <p:nvPr/>
          </p:nvSpPr>
          <p:spPr>
            <a:xfrm>
              <a:off x="4112053" y="751448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功能介绍</a:t>
              </a:r>
            </a:p>
          </p:txBody>
        </p:sp>
        <p:sp>
          <p:nvSpPr>
            <p:cNvPr id="6" name="TextBox 9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86827" y="105302"/>
            <a:ext cx="13676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Arial" panose="020B0604020202020204" pitchFamily="34" charset="0"/>
                <a:cs typeface="Arial" panose="020B0604020202020204" pitchFamily="34" charset="0"/>
              </a:rPr>
              <a:t>Function introduction</a:t>
            </a:r>
          </a:p>
          <a:p>
            <a:endParaRPr lang="en-US" altLang="zh-C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813860" y="1094075"/>
            <a:ext cx="450434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所有参与的活动可得到显示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本界面可实现的功能：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+mj-ea"/>
              <a:buAutoNum type="circleNumDbPlain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留言（即可和参与本活动的人进行对话）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+mj-ea"/>
              <a:buAutoNum type="circleNumDbPlain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+mj-ea"/>
              <a:buAutoNum type="circleNumDbPlain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点击退出即可退出该活动，如果项目发起人点击退出，该活动将被整个删除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点击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查看小伙伴信息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进入另一界面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13856" y="2295962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813856" y="302223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13856" y="341284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619500" y="863600"/>
            <a:ext cx="4899660" cy="370014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701" y="549696"/>
            <a:ext cx="1476821" cy="45029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6" grpId="0"/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-294671" y="0"/>
            <a:ext cx="491962" cy="530915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/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Group 7"/>
          <p:cNvGrpSpPr/>
          <p:nvPr/>
        </p:nvGrpSpPr>
        <p:grpSpPr>
          <a:xfrm>
            <a:off x="0" y="170826"/>
            <a:ext cx="1355743" cy="244798"/>
            <a:chOff x="3943834" y="751448"/>
            <a:chExt cx="4130793" cy="516193"/>
          </a:xfrm>
        </p:grpSpPr>
        <p:sp>
          <p:nvSpPr>
            <p:cNvPr id="5" name="TextBox 8"/>
            <p:cNvSpPr txBox="1"/>
            <p:nvPr/>
          </p:nvSpPr>
          <p:spPr>
            <a:xfrm>
              <a:off x="4112053" y="751448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功能介绍</a:t>
              </a:r>
            </a:p>
          </p:txBody>
        </p:sp>
        <p:sp>
          <p:nvSpPr>
            <p:cNvPr id="6" name="TextBox 9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86827" y="105302"/>
            <a:ext cx="13676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Arial" panose="020B0604020202020204" pitchFamily="34" charset="0"/>
                <a:cs typeface="Arial" panose="020B0604020202020204" pitchFamily="34" charset="0"/>
              </a:rPr>
              <a:t>Function introduction</a:t>
            </a:r>
          </a:p>
          <a:p>
            <a:endParaRPr lang="en-US" altLang="zh-C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813860" y="1926560"/>
            <a:ext cx="45043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所有参与本活动的成员信息将会被显示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以上，就是我们做的这个小程序的全部功能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13856" y="2295962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813856" y="302223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13856" y="341284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596666" y="1393999"/>
            <a:ext cx="4922301" cy="275809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131" y="1264178"/>
            <a:ext cx="1476821" cy="3073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6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9144000" cy="528383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532" y="21043"/>
            <a:ext cx="3321124" cy="5219700"/>
          </a:xfrm>
          <a:prstGeom prst="rect">
            <a:avLst/>
          </a:prstGeom>
        </p:spPr>
      </p:pic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7879416" y="4973976"/>
            <a:ext cx="2853259" cy="153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995" dirty="0">
                <a:solidFill>
                  <a:schemeClr val="bg1"/>
                </a:solidFill>
                <a:cs typeface="Arial" panose="020B0604020202020204" pitchFamily="34" charset="0"/>
              </a:rPr>
              <a:t>日期：</a:t>
            </a:r>
            <a:r>
              <a:rPr lang="en-US" altLang="zh-CN" sz="995" dirty="0">
                <a:solidFill>
                  <a:schemeClr val="bg1"/>
                </a:solidFill>
                <a:cs typeface="Arial" panose="020B0604020202020204" pitchFamily="34" charset="0"/>
              </a:rPr>
              <a:t>2019.5.19</a:t>
            </a:r>
            <a:endParaRPr lang="zh-CN" altLang="en-US" sz="995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87353" y="3602914"/>
            <a:ext cx="277001" cy="276999"/>
            <a:chOff x="990599" y="4579267"/>
            <a:chExt cx="495173" cy="495173"/>
          </a:xfrm>
        </p:grpSpPr>
        <p:sp>
          <p:nvSpPr>
            <p:cNvPr id="14" name="椭圆 13"/>
            <p:cNvSpPr/>
            <p:nvPr/>
          </p:nvSpPr>
          <p:spPr>
            <a:xfrm>
              <a:off x="990599" y="4579267"/>
              <a:ext cx="495173" cy="49517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zh-CN" altLang="en-US" sz="1350" dirty="0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15" name="椭圆 24"/>
            <p:cNvSpPr/>
            <p:nvPr/>
          </p:nvSpPr>
          <p:spPr>
            <a:xfrm>
              <a:off x="1114014" y="4693919"/>
              <a:ext cx="248343" cy="265868"/>
            </a:xfrm>
            <a:custGeom>
              <a:avLst/>
              <a:gdLst>
                <a:gd name="connsiteX0" fmla="*/ 191941 w 566993"/>
                <a:gd name="connsiteY0" fmla="*/ 362212 h 607004"/>
                <a:gd name="connsiteX1" fmla="*/ 203101 w 566993"/>
                <a:gd name="connsiteY1" fmla="*/ 369284 h 607004"/>
                <a:gd name="connsiteX2" fmla="*/ 283545 w 566993"/>
                <a:gd name="connsiteY2" fmla="*/ 479135 h 607004"/>
                <a:gd name="connsiteX3" fmla="*/ 363893 w 566993"/>
                <a:gd name="connsiteY3" fmla="*/ 369284 h 607004"/>
                <a:gd name="connsiteX4" fmla="*/ 375052 w 566993"/>
                <a:gd name="connsiteY4" fmla="*/ 362212 h 607004"/>
                <a:gd name="connsiteX5" fmla="*/ 381165 w 566993"/>
                <a:gd name="connsiteY5" fmla="*/ 363859 h 607004"/>
                <a:gd name="connsiteX6" fmla="*/ 452585 w 566993"/>
                <a:gd name="connsiteY6" fmla="*/ 400476 h 607004"/>
                <a:gd name="connsiteX7" fmla="*/ 566993 w 566993"/>
                <a:gd name="connsiteY7" fmla="*/ 477585 h 607004"/>
                <a:gd name="connsiteX8" fmla="*/ 566993 w 566993"/>
                <a:gd name="connsiteY8" fmla="*/ 607004 h 607004"/>
                <a:gd name="connsiteX9" fmla="*/ 283545 w 566993"/>
                <a:gd name="connsiteY9" fmla="*/ 607004 h 607004"/>
                <a:gd name="connsiteX10" fmla="*/ 0 w 566993"/>
                <a:gd name="connsiteY10" fmla="*/ 607004 h 607004"/>
                <a:gd name="connsiteX11" fmla="*/ 0 w 566993"/>
                <a:gd name="connsiteY11" fmla="*/ 477585 h 607004"/>
                <a:gd name="connsiteX12" fmla="*/ 114408 w 566993"/>
                <a:gd name="connsiteY12" fmla="*/ 400476 h 607004"/>
                <a:gd name="connsiteX13" fmla="*/ 185828 w 566993"/>
                <a:gd name="connsiteY13" fmla="*/ 363859 h 607004"/>
                <a:gd name="connsiteX14" fmla="*/ 191941 w 566993"/>
                <a:gd name="connsiteY14" fmla="*/ 362212 h 607004"/>
                <a:gd name="connsiteX15" fmla="*/ 281913 w 566993"/>
                <a:gd name="connsiteY15" fmla="*/ 0 h 607004"/>
                <a:gd name="connsiteX16" fmla="*/ 283368 w 566993"/>
                <a:gd name="connsiteY16" fmla="*/ 0 h 607004"/>
                <a:gd name="connsiteX17" fmla="*/ 284727 w 566993"/>
                <a:gd name="connsiteY17" fmla="*/ 0 h 607004"/>
                <a:gd name="connsiteX18" fmla="*/ 410778 w 566993"/>
                <a:gd name="connsiteY18" fmla="*/ 107256 h 607004"/>
                <a:gd name="connsiteX19" fmla="*/ 402627 w 566993"/>
                <a:gd name="connsiteY19" fmla="*/ 162580 h 607004"/>
                <a:gd name="connsiteX20" fmla="*/ 414077 w 566993"/>
                <a:gd name="connsiteY20" fmla="*/ 188933 h 607004"/>
                <a:gd name="connsiteX21" fmla="*/ 384675 w 566993"/>
                <a:gd name="connsiteY21" fmla="*/ 242222 h 607004"/>
                <a:gd name="connsiteX22" fmla="*/ 321892 w 566993"/>
                <a:gd name="connsiteY22" fmla="*/ 318280 h 607004"/>
                <a:gd name="connsiteX23" fmla="*/ 283368 w 566993"/>
                <a:gd name="connsiteY23" fmla="*/ 327000 h 607004"/>
                <a:gd name="connsiteX24" fmla="*/ 244747 w 566993"/>
                <a:gd name="connsiteY24" fmla="*/ 318280 h 607004"/>
                <a:gd name="connsiteX25" fmla="*/ 182062 w 566993"/>
                <a:gd name="connsiteY25" fmla="*/ 242222 h 607004"/>
                <a:gd name="connsiteX26" fmla="*/ 152562 w 566993"/>
                <a:gd name="connsiteY26" fmla="*/ 188933 h 607004"/>
                <a:gd name="connsiteX27" fmla="*/ 164110 w 566993"/>
                <a:gd name="connsiteY27" fmla="*/ 162580 h 607004"/>
                <a:gd name="connsiteX28" fmla="*/ 155959 w 566993"/>
                <a:gd name="connsiteY28" fmla="*/ 107256 h 607004"/>
                <a:gd name="connsiteX29" fmla="*/ 281913 w 566993"/>
                <a:gd name="connsiteY29" fmla="*/ 0 h 60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66993" h="607004">
                  <a:moveTo>
                    <a:pt x="191941" y="362212"/>
                  </a:moveTo>
                  <a:cubicBezTo>
                    <a:pt x="196890" y="362212"/>
                    <a:pt x="201160" y="365118"/>
                    <a:pt x="203101" y="369284"/>
                  </a:cubicBezTo>
                  <a:cubicBezTo>
                    <a:pt x="222508" y="401638"/>
                    <a:pt x="258412" y="477391"/>
                    <a:pt x="283545" y="479135"/>
                  </a:cubicBezTo>
                  <a:cubicBezTo>
                    <a:pt x="308581" y="477391"/>
                    <a:pt x="344485" y="401638"/>
                    <a:pt x="363893" y="369284"/>
                  </a:cubicBezTo>
                  <a:cubicBezTo>
                    <a:pt x="365833" y="365118"/>
                    <a:pt x="370103" y="362212"/>
                    <a:pt x="375052" y="362212"/>
                  </a:cubicBezTo>
                  <a:cubicBezTo>
                    <a:pt x="377284" y="362212"/>
                    <a:pt x="379322" y="362793"/>
                    <a:pt x="381165" y="363859"/>
                  </a:cubicBezTo>
                  <a:cubicBezTo>
                    <a:pt x="388152" y="367637"/>
                    <a:pt x="429102" y="392048"/>
                    <a:pt x="452585" y="400476"/>
                  </a:cubicBezTo>
                  <a:cubicBezTo>
                    <a:pt x="531574" y="428859"/>
                    <a:pt x="566993" y="457823"/>
                    <a:pt x="566993" y="477585"/>
                  </a:cubicBezTo>
                  <a:lnTo>
                    <a:pt x="566993" y="607004"/>
                  </a:lnTo>
                  <a:lnTo>
                    <a:pt x="283545" y="607004"/>
                  </a:lnTo>
                  <a:lnTo>
                    <a:pt x="0" y="607004"/>
                  </a:lnTo>
                  <a:lnTo>
                    <a:pt x="0" y="477585"/>
                  </a:lnTo>
                  <a:cubicBezTo>
                    <a:pt x="0" y="457823"/>
                    <a:pt x="35419" y="428859"/>
                    <a:pt x="114408" y="400476"/>
                  </a:cubicBezTo>
                  <a:cubicBezTo>
                    <a:pt x="137891" y="392048"/>
                    <a:pt x="178841" y="367637"/>
                    <a:pt x="185828" y="363859"/>
                  </a:cubicBezTo>
                  <a:cubicBezTo>
                    <a:pt x="187672" y="362793"/>
                    <a:pt x="189710" y="362212"/>
                    <a:pt x="191941" y="362212"/>
                  </a:cubicBezTo>
                  <a:close/>
                  <a:moveTo>
                    <a:pt x="281913" y="0"/>
                  </a:moveTo>
                  <a:cubicBezTo>
                    <a:pt x="282398" y="0"/>
                    <a:pt x="282883" y="0"/>
                    <a:pt x="283368" y="0"/>
                  </a:cubicBezTo>
                  <a:cubicBezTo>
                    <a:pt x="283756" y="0"/>
                    <a:pt x="284242" y="0"/>
                    <a:pt x="284727" y="0"/>
                  </a:cubicBezTo>
                  <a:cubicBezTo>
                    <a:pt x="393214" y="0"/>
                    <a:pt x="413592" y="77317"/>
                    <a:pt x="410778" y="107256"/>
                  </a:cubicBezTo>
                  <a:cubicBezTo>
                    <a:pt x="408449" y="131284"/>
                    <a:pt x="402627" y="162580"/>
                    <a:pt x="402627" y="162580"/>
                  </a:cubicBezTo>
                  <a:cubicBezTo>
                    <a:pt x="402627" y="162580"/>
                    <a:pt x="414077" y="167812"/>
                    <a:pt x="414077" y="188933"/>
                  </a:cubicBezTo>
                  <a:cubicBezTo>
                    <a:pt x="410099" y="241835"/>
                    <a:pt x="388945" y="218969"/>
                    <a:pt x="384675" y="242222"/>
                  </a:cubicBezTo>
                  <a:cubicBezTo>
                    <a:pt x="377397" y="280784"/>
                    <a:pt x="343240" y="308688"/>
                    <a:pt x="321892" y="318280"/>
                  </a:cubicBezTo>
                  <a:cubicBezTo>
                    <a:pt x="309568" y="323900"/>
                    <a:pt x="296759" y="326709"/>
                    <a:pt x="283368" y="327000"/>
                  </a:cubicBezTo>
                  <a:cubicBezTo>
                    <a:pt x="269880" y="326709"/>
                    <a:pt x="257168" y="323900"/>
                    <a:pt x="244747" y="318280"/>
                  </a:cubicBezTo>
                  <a:cubicBezTo>
                    <a:pt x="223496" y="308688"/>
                    <a:pt x="189242" y="280784"/>
                    <a:pt x="182062" y="242222"/>
                  </a:cubicBezTo>
                  <a:cubicBezTo>
                    <a:pt x="177695" y="218969"/>
                    <a:pt x="156638" y="241835"/>
                    <a:pt x="152562" y="188933"/>
                  </a:cubicBezTo>
                  <a:cubicBezTo>
                    <a:pt x="152562" y="167812"/>
                    <a:pt x="164110" y="162580"/>
                    <a:pt x="164110" y="162580"/>
                  </a:cubicBezTo>
                  <a:cubicBezTo>
                    <a:pt x="164110" y="162580"/>
                    <a:pt x="158190" y="131284"/>
                    <a:pt x="155959" y="107256"/>
                  </a:cubicBezTo>
                  <a:cubicBezTo>
                    <a:pt x="153047" y="77317"/>
                    <a:pt x="173425" y="0"/>
                    <a:pt x="28191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zh-CN" altLang="en-US" sz="1350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964353" y="3602913"/>
            <a:ext cx="3570208" cy="30008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综艺体简" panose="02010609000101010101" pitchFamily="49" charset="-122"/>
              </a:rPr>
              <a:t>汇报人：伍德翔 张心悦 张欢 孙浩男 吴群智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86586" y="1205031"/>
            <a:ext cx="2326278" cy="85408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zh-CN" altLang="en-US" sz="4950" i="1">
                <a:solidFill>
                  <a:schemeClr val="bg1"/>
                </a:solidFill>
                <a:latin typeface="Century Gothic" panose="020B0502020202020204" pitchFamily="34" charset="0"/>
                <a:ea typeface="迷你简综艺" panose="03000509000000000000" pitchFamily="65" charset="-122"/>
                <a:cs typeface="经典综艺体简" panose="02010609000101010101" pitchFamily="49" charset="-122"/>
              </a:rPr>
              <a:t>鹿🦌游</a:t>
            </a:r>
            <a:endParaRPr lang="zh-CN" altLang="en-US" sz="4950" i="1" dirty="0">
              <a:solidFill>
                <a:schemeClr val="bg1"/>
              </a:solidFill>
              <a:latin typeface="Century Gothic" panose="020B0502020202020204" pitchFamily="34" charset="0"/>
              <a:ea typeface="迷你简综艺" panose="03000509000000000000" pitchFamily="65" charset="-122"/>
              <a:cs typeface="经典综艺体简" panose="02010609000101010101" pitchFamily="49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00508" y="2123247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综艺体简" panose="02010609000101010101" pitchFamily="49" charset="-122"/>
              </a:rPr>
              <a:t>介绍结束，谢谢观看！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6" grpId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1" y="4549"/>
            <a:ext cx="9144000" cy="528383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Group 5"/>
          <p:cNvGrpSpPr/>
          <p:nvPr/>
        </p:nvGrpSpPr>
        <p:grpSpPr>
          <a:xfrm>
            <a:off x="863627" y="1950423"/>
            <a:ext cx="3322969" cy="530915"/>
            <a:chOff x="1598315" y="1418185"/>
            <a:chExt cx="4430626" cy="707886"/>
          </a:xfrm>
        </p:grpSpPr>
        <p:sp>
          <p:nvSpPr>
            <p:cNvPr id="3" name="TextBox 6"/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4" name="Group 7"/>
            <p:cNvGrpSpPr/>
            <p:nvPr/>
          </p:nvGrpSpPr>
          <p:grpSpPr>
            <a:xfrm>
              <a:off x="2066367" y="1529264"/>
              <a:ext cx="3962574" cy="563232"/>
              <a:chOff x="3943834" y="704409"/>
              <a:chExt cx="3962574" cy="563232"/>
            </a:xfrm>
          </p:grpSpPr>
          <p:sp>
            <p:nvSpPr>
              <p:cNvPr id="5" name="TextBox 8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研究目的</a:t>
                </a:r>
              </a:p>
            </p:txBody>
          </p:sp>
          <p:sp>
            <p:nvSpPr>
              <p:cNvPr id="6" name="TextBox 9"/>
              <p:cNvSpPr txBox="1"/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" name="Group 10"/>
          <p:cNvGrpSpPr/>
          <p:nvPr/>
        </p:nvGrpSpPr>
        <p:grpSpPr>
          <a:xfrm>
            <a:off x="3439285" y="1950423"/>
            <a:ext cx="3322969" cy="530915"/>
            <a:chOff x="1598315" y="2786337"/>
            <a:chExt cx="4430626" cy="707886"/>
          </a:xfrm>
        </p:grpSpPr>
        <p:sp>
          <p:nvSpPr>
            <p:cNvPr id="8" name="TextBox 11"/>
            <p:cNvSpPr txBox="1"/>
            <p:nvPr/>
          </p:nvSpPr>
          <p:spPr>
            <a:xfrm>
              <a:off x="1598315" y="2786337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1" name="TextBox 14"/>
            <p:cNvSpPr txBox="1"/>
            <p:nvPr/>
          </p:nvSpPr>
          <p:spPr>
            <a:xfrm>
              <a:off x="2066367" y="3140279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2" name="Group 15"/>
          <p:cNvGrpSpPr/>
          <p:nvPr/>
        </p:nvGrpSpPr>
        <p:grpSpPr>
          <a:xfrm>
            <a:off x="2499908" y="2763545"/>
            <a:ext cx="3322969" cy="530915"/>
            <a:chOff x="1598315" y="4154489"/>
            <a:chExt cx="4430626" cy="707886"/>
          </a:xfrm>
        </p:grpSpPr>
        <p:sp>
          <p:nvSpPr>
            <p:cNvPr id="13" name="TextBox 16"/>
            <p:cNvSpPr txBox="1"/>
            <p:nvPr/>
          </p:nvSpPr>
          <p:spPr>
            <a:xfrm>
              <a:off x="1598315" y="4154489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Group 17"/>
            <p:cNvGrpSpPr/>
            <p:nvPr/>
          </p:nvGrpSpPr>
          <p:grpSpPr>
            <a:xfrm>
              <a:off x="2066367" y="4265568"/>
              <a:ext cx="3962574" cy="563232"/>
              <a:chOff x="3943834" y="704409"/>
              <a:chExt cx="3962574" cy="563232"/>
            </a:xfrm>
          </p:grpSpPr>
          <p:sp>
            <p:nvSpPr>
              <p:cNvPr id="15" name="TextBox 18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功能介绍</a:t>
                </a:r>
              </a:p>
            </p:txBody>
          </p:sp>
          <p:sp>
            <p:nvSpPr>
              <p:cNvPr id="16" name="TextBox 19"/>
              <p:cNvSpPr txBox="1"/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22" name="矩形 21"/>
          <p:cNvSpPr/>
          <p:nvPr/>
        </p:nvSpPr>
        <p:spPr>
          <a:xfrm>
            <a:off x="1466960" y="2293687"/>
            <a:ext cx="19271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</a:rPr>
              <a:t>Research objective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106483" y="3091240"/>
            <a:ext cx="20874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 introduction</a:t>
            </a:r>
            <a:endParaRPr lang="zh-CN" alt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矩形: 圆角 30"/>
          <p:cNvSpPr/>
          <p:nvPr/>
        </p:nvSpPr>
        <p:spPr>
          <a:xfrm>
            <a:off x="1028699" y="1395598"/>
            <a:ext cx="5040631" cy="2603359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6914625" y="588694"/>
            <a:ext cx="1416041" cy="806904"/>
            <a:chOff x="1588493" y="412589"/>
            <a:chExt cx="1416041" cy="806904"/>
          </a:xfrm>
          <a:noFill/>
        </p:grpSpPr>
        <p:sp>
          <p:nvSpPr>
            <p:cNvPr id="29" name="Rectangle 2"/>
            <p:cNvSpPr/>
            <p:nvPr/>
          </p:nvSpPr>
          <p:spPr>
            <a:xfrm>
              <a:off x="1588493" y="412589"/>
              <a:ext cx="1236218" cy="783087"/>
            </a:xfrm>
            <a:prstGeom prst="rect">
              <a:avLst/>
            </a:prstGeom>
            <a:grpFill/>
          </p:spPr>
          <p:txBody>
            <a:bodyPr wrap="square">
              <a:normAutofit/>
            </a:bodyPr>
            <a:lstStyle/>
            <a:p>
              <a:pPr algn="r"/>
              <a:r>
                <a:rPr lang="zh-CN" altLang="en-US" sz="2800" b="1" spc="300" dirty="0">
                  <a:solidFill>
                    <a:schemeClr val="bg1"/>
                  </a:solidFill>
                  <a:cs typeface="+mn-ea"/>
                  <a:sym typeface="+mn-lt"/>
                </a:rPr>
                <a:t>目录</a:t>
              </a:r>
            </a:p>
          </p:txBody>
        </p:sp>
        <p:sp>
          <p:nvSpPr>
            <p:cNvPr id="30" name="Rectangle 3"/>
            <p:cNvSpPr/>
            <p:nvPr/>
          </p:nvSpPr>
          <p:spPr>
            <a:xfrm>
              <a:off x="1732311" y="919410"/>
              <a:ext cx="1272223" cy="300083"/>
            </a:xfrm>
            <a:prstGeom prst="rect">
              <a:avLst/>
            </a:prstGeom>
            <a:grpFill/>
          </p:spPr>
          <p:txBody>
            <a:bodyPr wrap="none">
              <a:noAutofit/>
            </a:bodyPr>
            <a:lstStyle/>
            <a:p>
              <a:r>
                <a:rPr lang="en-US" altLang="zh-CN" sz="1600" b="1" spc="300" dirty="0">
                  <a:solidFill>
                    <a:schemeClr val="bg1"/>
                  </a:solidFill>
                  <a:cs typeface="+mn-ea"/>
                  <a:sym typeface="+mn-lt"/>
                </a:rPr>
                <a:t>CONTENT</a:t>
              </a:r>
            </a:p>
          </p:txBody>
        </p:sp>
      </p:grpSp>
      <p:pic>
        <p:nvPicPr>
          <p:cNvPr id="32" name="图片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756" y="68685"/>
            <a:ext cx="3321124" cy="5219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2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/>
          <p:cNvSpPr/>
          <p:nvPr/>
        </p:nvSpPr>
        <p:spPr>
          <a:xfrm>
            <a:off x="1747872" y="2094509"/>
            <a:ext cx="5522825" cy="134681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196516" y="1734662"/>
            <a:ext cx="239008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Group 5"/>
          <p:cNvGrpSpPr/>
          <p:nvPr/>
        </p:nvGrpSpPr>
        <p:grpSpPr>
          <a:xfrm>
            <a:off x="2873547" y="2502457"/>
            <a:ext cx="3322969" cy="530915"/>
            <a:chOff x="1598315" y="1418185"/>
            <a:chExt cx="4430626" cy="707886"/>
          </a:xfrm>
        </p:grpSpPr>
        <p:sp>
          <p:nvSpPr>
            <p:cNvPr id="13" name="TextBox 6"/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Group 7"/>
            <p:cNvGrpSpPr/>
            <p:nvPr/>
          </p:nvGrpSpPr>
          <p:grpSpPr>
            <a:xfrm>
              <a:off x="1598315" y="1594572"/>
              <a:ext cx="4430626" cy="497924"/>
              <a:chOff x="3475782" y="769717"/>
              <a:chExt cx="4430626" cy="497924"/>
            </a:xfrm>
          </p:grpSpPr>
          <p:sp>
            <p:nvSpPr>
              <p:cNvPr id="15" name="TextBox 8"/>
              <p:cNvSpPr txBox="1"/>
              <p:nvPr/>
            </p:nvSpPr>
            <p:spPr>
              <a:xfrm>
                <a:off x="3475782" y="769717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latin typeface="Eras Bold ITC" panose="020B0907030504020204" pitchFamily="34" charset="0"/>
                    <a:ea typeface="微软雅黑" panose="020B0503020204020204" pitchFamily="34" charset="-122"/>
                    <a:cs typeface="+mn-ea"/>
                    <a:sym typeface="+mn-lt"/>
                  </a:rPr>
                  <a:t>研究目的</a:t>
                </a:r>
              </a:p>
            </p:txBody>
          </p:sp>
          <p:sp>
            <p:nvSpPr>
              <p:cNvPr id="16" name="TextBox 9"/>
              <p:cNvSpPr txBox="1"/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17" name="矩形 16"/>
          <p:cNvSpPr/>
          <p:nvPr/>
        </p:nvSpPr>
        <p:spPr>
          <a:xfrm>
            <a:off x="3415632" y="2882535"/>
            <a:ext cx="169608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sym typeface="+mn-ea"/>
              </a:rPr>
              <a:t>Research objective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6200000">
            <a:off x="8517290" y="4735896"/>
            <a:ext cx="244746" cy="244746"/>
            <a:chOff x="5869021" y="5872413"/>
            <a:chExt cx="453958" cy="453958"/>
          </a:xfrm>
        </p:grpSpPr>
        <p:sp>
          <p:nvSpPr>
            <p:cNvPr id="19" name="矩形 18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0" name="箭头: V 形 19"/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>
                <a:solidFill>
                  <a:prstClr val="black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790113" y="1519040"/>
            <a:ext cx="2569399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defTabSz="685800">
              <a:defRPr/>
            </a:pPr>
            <a:r>
              <a:rPr lang="en-US" altLang="zh-CN" sz="3200" dirty="0">
                <a:solidFill>
                  <a:prstClr val="black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PART01</a:t>
            </a:r>
            <a:endParaRPr lang="zh-CN" altLang="en-US" sz="3200" dirty="0">
              <a:solidFill>
                <a:prstClr val="black"/>
              </a:solidFill>
              <a:latin typeface="Eras Bold ITC" panose="020B0907030504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528124" y="1800302"/>
            <a:ext cx="61411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1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823359" y="1393999"/>
            <a:ext cx="2773307" cy="2758095"/>
            <a:chOff x="1000040" y="1193071"/>
            <a:chExt cx="3580547" cy="3560907"/>
          </a:xfrm>
        </p:grpSpPr>
        <p:sp>
          <p:nvSpPr>
            <p:cNvPr id="10" name="矩形 9"/>
            <p:cNvSpPr/>
            <p:nvPr/>
          </p:nvSpPr>
          <p:spPr>
            <a:xfrm>
              <a:off x="1000040" y="1193071"/>
              <a:ext cx="1134464" cy="1134464"/>
            </a:xfrm>
            <a:prstGeom prst="rect">
              <a:avLst/>
            </a:prstGeom>
            <a:solidFill>
              <a:srgbClr val="32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2223082" y="1193071"/>
              <a:ext cx="1134464" cy="1134464"/>
            </a:xfrm>
            <a:prstGeom prst="rect">
              <a:avLst/>
            </a:prstGeom>
            <a:solidFill>
              <a:srgbClr val="2B30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3446123" y="1193071"/>
              <a:ext cx="1134464" cy="1134464"/>
            </a:xfrm>
            <a:prstGeom prst="rect">
              <a:avLst/>
            </a:prstGeom>
            <a:solidFill>
              <a:srgbClr val="FCB8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00040" y="2406293"/>
              <a:ext cx="1134464" cy="1134464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2223082" y="2406293"/>
              <a:ext cx="1134464" cy="1134464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3446123" y="2406293"/>
              <a:ext cx="1134464" cy="1134464"/>
            </a:xfrm>
            <a:prstGeom prst="rect">
              <a:avLst/>
            </a:prstGeom>
            <a:solidFill>
              <a:srgbClr val="32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1000040" y="3619514"/>
              <a:ext cx="1134464" cy="1134464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2223082" y="3619514"/>
              <a:ext cx="1134464" cy="1134464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3446123" y="3619514"/>
              <a:ext cx="1134464" cy="1134464"/>
            </a:xfrm>
            <a:prstGeom prst="rect">
              <a:avLst/>
            </a:prstGeom>
            <a:solidFill>
              <a:srgbClr val="66C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2223082" y="2406293"/>
              <a:ext cx="1134464" cy="1134464"/>
            </a:xfrm>
            <a:prstGeom prst="rect">
              <a:avLst/>
            </a:prstGeom>
            <a:blipFill rotWithShape="1">
              <a:blip r:embed="rId3"/>
              <a:srcRect/>
              <a:stretch>
                <a:fillRect l="-1" t="-27169" r="-14508" b="-9813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3446123" y="1193071"/>
              <a:ext cx="1134464" cy="1134464"/>
            </a:xfrm>
            <a:prstGeom prst="rect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3446123" y="3619514"/>
              <a:ext cx="1134464" cy="1134464"/>
            </a:xfrm>
            <a:prstGeom prst="rect">
              <a:avLst/>
            </a:prstGeom>
            <a:blipFill rotWithShape="1">
              <a:blip r:embed="rId5"/>
              <a:srcRect/>
              <a:stretch>
                <a:fillRect l="-35634" r="-30125" b="-3438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1000040" y="3619514"/>
              <a:ext cx="1134464" cy="1134464"/>
            </a:xfrm>
            <a:prstGeom prst="rect">
              <a:avLst/>
            </a:prstGeom>
            <a:blipFill rotWithShape="1">
              <a:blip r:embed="rId6"/>
              <a:srcRect/>
              <a:stretch>
                <a:fillRect l="-27581" t="-1" r="-20914" b="-470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3813810" y="1906905"/>
            <a:ext cx="45040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觉得生活单调无趣？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13856" y="2295962"/>
            <a:ext cx="2849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想出去玩却找不到人同行？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813857" y="2674427"/>
            <a:ext cx="3256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 algn="l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想吃火锅却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形单影只感到落寞？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813856" y="3022233"/>
            <a:ext cx="3865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想玩狼人杀却找不到志同道合的朋友？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13856" y="3412843"/>
            <a:ext cx="4272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想举办一个小型活动却苦于没有宣传路径？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596666" y="1393999"/>
            <a:ext cx="4922301" cy="275809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0" y="105410"/>
            <a:ext cx="2777490" cy="310515"/>
            <a:chOff x="0" y="166"/>
            <a:chExt cx="4374" cy="489"/>
          </a:xfrm>
        </p:grpSpPr>
        <p:grpSp>
          <p:nvGrpSpPr>
            <p:cNvPr id="4" name="Group 7"/>
            <p:cNvGrpSpPr/>
            <p:nvPr/>
          </p:nvGrpSpPr>
          <p:grpSpPr>
            <a:xfrm>
              <a:off x="0" y="269"/>
              <a:ext cx="2135" cy="386"/>
              <a:chOff x="3943834" y="751448"/>
              <a:chExt cx="4130793" cy="516193"/>
            </a:xfrm>
          </p:grpSpPr>
          <p:sp>
            <p:nvSpPr>
              <p:cNvPr id="5" name="TextBox 8"/>
              <p:cNvSpPr txBox="1"/>
              <p:nvPr/>
            </p:nvSpPr>
            <p:spPr>
              <a:xfrm>
                <a:off x="4112053" y="751448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1000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研究目的</a:t>
                </a:r>
              </a:p>
            </p:txBody>
          </p:sp>
          <p:sp>
            <p:nvSpPr>
              <p:cNvPr id="6" name="TextBox 9"/>
              <p:cNvSpPr txBox="1"/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8" name="矩形: 圆角 7"/>
            <p:cNvSpPr/>
            <p:nvPr/>
          </p:nvSpPr>
          <p:spPr>
            <a:xfrm>
              <a:off x="288" y="166"/>
              <a:ext cx="4086" cy="388"/>
            </a:xfrm>
            <a:prstGeom prst="roundRect">
              <a:avLst/>
            </a:prstGeom>
            <a:noFill/>
            <a:ln>
              <a:solidFill>
                <a:srgbClr val="3233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2135" y="166"/>
              <a:ext cx="1987" cy="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000" dirty="0">
                  <a:solidFill>
                    <a:schemeClr val="tx1"/>
                  </a:solidFill>
                  <a:latin typeface="Arial" panose="020B0604020202020204" pitchFamily="34" charset="0"/>
                  <a:sym typeface="+mn-ea"/>
                </a:rPr>
                <a:t>Research objective</a:t>
              </a:r>
              <a:endParaRPr lang="zh-CN" alt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0" y="1963469"/>
            <a:ext cx="9144000" cy="1184910"/>
            <a:chOff x="2219" y="2954810"/>
            <a:chExt cx="12170645" cy="1690527"/>
          </a:xfrm>
        </p:grpSpPr>
        <p:sp>
          <p:nvSpPr>
            <p:cNvPr id="8" name="等腰三角形 7"/>
            <p:cNvSpPr/>
            <p:nvPr/>
          </p:nvSpPr>
          <p:spPr bwMode="auto">
            <a:xfrm rot="5400000">
              <a:off x="-262404" y="3219432"/>
              <a:ext cx="1690527" cy="1161282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6683" tIns="43341" rIns="86683" bIns="43341" anchor="ctr"/>
            <a:lstStyle/>
            <a:p>
              <a:pPr algn="ctr" eaLnBrk="0" hangingPunct="0">
                <a:defRPr/>
              </a:pP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任意多边形 1"/>
            <p:cNvSpPr/>
            <p:nvPr/>
          </p:nvSpPr>
          <p:spPr>
            <a:xfrm>
              <a:off x="1017852" y="3799355"/>
              <a:ext cx="11155012" cy="0"/>
            </a:xfrm>
            <a:custGeom>
              <a:avLst/>
              <a:gdLst>
                <a:gd name="connsiteX0" fmla="*/ 0 w 8369300"/>
                <a:gd name="connsiteY0" fmla="*/ 0 h 0"/>
                <a:gd name="connsiteX1" fmla="*/ 8369300 w 83693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369300">
                  <a:moveTo>
                    <a:pt x="0" y="0"/>
                  </a:moveTo>
                  <a:lnTo>
                    <a:pt x="8369300" y="0"/>
                  </a:lnTo>
                </a:path>
              </a:pathLst>
            </a:custGeom>
            <a:noFill/>
            <a:ln>
              <a:solidFill>
                <a:srgbClr val="D5D5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6683" tIns="43341" rIns="86683" bIns="43341" anchor="ctr"/>
            <a:lstStyle/>
            <a:p>
              <a:pPr algn="ctr" eaLnBrk="0" hangingPunct="0">
                <a:defRPr/>
              </a:pPr>
              <a:endPara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 bwMode="auto">
            <a:xfrm>
              <a:off x="2420695" y="3422589"/>
              <a:ext cx="734215" cy="736599"/>
              <a:chOff x="2307521" y="2283162"/>
              <a:chExt cx="551398" cy="551398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2307521" y="2283162"/>
                <a:ext cx="551398" cy="551398"/>
              </a:xfrm>
              <a:prstGeom prst="rect">
                <a:avLst/>
              </a:prstGeom>
              <a:solidFill>
                <a:srgbClr val="323333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zh-CN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2" name="五角星 3"/>
              <p:cNvSpPr/>
              <p:nvPr/>
            </p:nvSpPr>
            <p:spPr>
              <a:xfrm>
                <a:off x="2456891" y="2427350"/>
                <a:ext cx="252658" cy="255100"/>
              </a:xfrm>
              <a:prstGeom prst="star5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zh-CN" altLang="en-US" sz="2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13" name="组合 42"/>
            <p:cNvGrpSpPr/>
            <p:nvPr/>
          </p:nvGrpSpPr>
          <p:grpSpPr bwMode="auto">
            <a:xfrm>
              <a:off x="5380835" y="3422589"/>
              <a:ext cx="734217" cy="736599"/>
              <a:chOff x="2307521" y="2283162"/>
              <a:chExt cx="551398" cy="551398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2307521" y="2283162"/>
                <a:ext cx="551398" cy="551398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zh-CN" altLang="en-US" sz="2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5" name="五角星 44"/>
              <p:cNvSpPr/>
              <p:nvPr/>
            </p:nvSpPr>
            <p:spPr>
              <a:xfrm>
                <a:off x="2456891" y="2427350"/>
                <a:ext cx="252658" cy="255100"/>
              </a:xfrm>
              <a:prstGeom prst="star5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zh-CN" altLang="en-US" sz="2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16" name="组合 55"/>
            <p:cNvGrpSpPr/>
            <p:nvPr/>
          </p:nvGrpSpPr>
          <p:grpSpPr bwMode="auto">
            <a:xfrm>
              <a:off x="8474277" y="3422589"/>
              <a:ext cx="736331" cy="736599"/>
              <a:chOff x="2307521" y="2283162"/>
              <a:chExt cx="551398" cy="551398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2307521" y="2283162"/>
                <a:ext cx="551398" cy="551398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zh-CN" altLang="en-US" sz="2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8" name="五角星 57"/>
              <p:cNvSpPr/>
              <p:nvPr/>
            </p:nvSpPr>
            <p:spPr>
              <a:xfrm>
                <a:off x="2456462" y="2427350"/>
                <a:ext cx="253516" cy="255100"/>
              </a:xfrm>
              <a:prstGeom prst="star5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zh-CN" altLang="en-US" sz="2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sp>
        <p:nvSpPr>
          <p:cNvPr id="33" name="Rectangle 24"/>
          <p:cNvSpPr>
            <a:spLocks noChangeArrowheads="1"/>
          </p:cNvSpPr>
          <p:nvPr/>
        </p:nvSpPr>
        <p:spPr bwMode="auto">
          <a:xfrm>
            <a:off x="1513840" y="3196590"/>
            <a:ext cx="1487170" cy="702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扩大同学的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交友范围</a:t>
            </a:r>
          </a:p>
        </p:txBody>
      </p:sp>
      <p:sp>
        <p:nvSpPr>
          <p:cNvPr id="35" name="Rectangle 24"/>
          <p:cNvSpPr>
            <a:spLocks noChangeArrowheads="1"/>
          </p:cNvSpPr>
          <p:nvPr/>
        </p:nvSpPr>
        <p:spPr bwMode="auto">
          <a:xfrm>
            <a:off x="3580130" y="3196590"/>
            <a:ext cx="1880235" cy="702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为大学生活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增添色彩</a:t>
            </a:r>
          </a:p>
        </p:txBody>
      </p:sp>
      <p:sp>
        <p:nvSpPr>
          <p:cNvPr id="37" name="Rectangle 24"/>
          <p:cNvSpPr>
            <a:spLocks noChangeArrowheads="1"/>
          </p:cNvSpPr>
          <p:nvPr/>
        </p:nvSpPr>
        <p:spPr bwMode="auto">
          <a:xfrm>
            <a:off x="6023610" y="3196590"/>
            <a:ext cx="1539240" cy="702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帮助同学</a:t>
            </a:r>
          </a:p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举办小型活动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0" y="105410"/>
            <a:ext cx="2777490" cy="310515"/>
            <a:chOff x="0" y="166"/>
            <a:chExt cx="4374" cy="489"/>
          </a:xfrm>
        </p:grpSpPr>
        <p:grpSp>
          <p:nvGrpSpPr>
            <p:cNvPr id="27" name="Group 7"/>
            <p:cNvGrpSpPr/>
            <p:nvPr/>
          </p:nvGrpSpPr>
          <p:grpSpPr>
            <a:xfrm>
              <a:off x="0" y="269"/>
              <a:ext cx="2135" cy="386"/>
              <a:chOff x="3943834" y="751448"/>
              <a:chExt cx="4130793" cy="516193"/>
            </a:xfrm>
          </p:grpSpPr>
          <p:sp>
            <p:nvSpPr>
              <p:cNvPr id="28" name="TextBox 8"/>
              <p:cNvSpPr txBox="1"/>
              <p:nvPr/>
            </p:nvSpPr>
            <p:spPr>
              <a:xfrm>
                <a:off x="4112053" y="751448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1000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研究目的</a:t>
                </a:r>
              </a:p>
            </p:txBody>
          </p:sp>
          <p:sp>
            <p:nvSpPr>
              <p:cNvPr id="30" name="TextBox 9"/>
              <p:cNvSpPr txBox="1"/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8" name="矩形: 圆角 7"/>
            <p:cNvSpPr/>
            <p:nvPr/>
          </p:nvSpPr>
          <p:spPr>
            <a:xfrm>
              <a:off x="288" y="166"/>
              <a:ext cx="4086" cy="388"/>
            </a:xfrm>
            <a:prstGeom prst="roundRect">
              <a:avLst/>
            </a:prstGeom>
            <a:noFill/>
            <a:ln>
              <a:solidFill>
                <a:srgbClr val="3233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2135" y="166"/>
              <a:ext cx="1987" cy="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000" dirty="0">
                  <a:latin typeface="Arial" panose="020B0604020202020204" pitchFamily="34" charset="0"/>
                  <a:sym typeface="+mn-ea"/>
                </a:rPr>
                <a:t>Research objective</a:t>
              </a:r>
              <a:endParaRPr lang="en-US" altLang="zh-CN" sz="1000" dirty="0"/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0" y="236474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/>
                </a:solidFill>
              </a:rPr>
              <a:t>目的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/>
      <p:bldP spid="3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/>
          <p:cNvSpPr/>
          <p:nvPr/>
        </p:nvSpPr>
        <p:spPr>
          <a:xfrm>
            <a:off x="1747872" y="2094509"/>
            <a:ext cx="5522825" cy="134681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196516" y="1734662"/>
            <a:ext cx="239008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Group 5"/>
          <p:cNvGrpSpPr/>
          <p:nvPr/>
        </p:nvGrpSpPr>
        <p:grpSpPr>
          <a:xfrm>
            <a:off x="2873547" y="2502457"/>
            <a:ext cx="3322969" cy="530915"/>
            <a:chOff x="1598315" y="1418185"/>
            <a:chExt cx="4430626" cy="707886"/>
          </a:xfrm>
        </p:grpSpPr>
        <p:sp>
          <p:nvSpPr>
            <p:cNvPr id="13" name="TextBox 6"/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Group 7"/>
            <p:cNvGrpSpPr/>
            <p:nvPr/>
          </p:nvGrpSpPr>
          <p:grpSpPr>
            <a:xfrm>
              <a:off x="1598315" y="1594572"/>
              <a:ext cx="4430626" cy="497924"/>
              <a:chOff x="3475782" y="769717"/>
              <a:chExt cx="4430626" cy="497924"/>
            </a:xfrm>
          </p:grpSpPr>
          <p:sp>
            <p:nvSpPr>
              <p:cNvPr id="15" name="TextBox 8"/>
              <p:cNvSpPr txBox="1"/>
              <p:nvPr/>
            </p:nvSpPr>
            <p:spPr>
              <a:xfrm>
                <a:off x="3475782" y="769717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latin typeface="Eras Bold ITC" panose="020B0907030504020204" pitchFamily="34" charset="0"/>
                    <a:ea typeface="微软雅黑" panose="020B0503020204020204" pitchFamily="34" charset="-122"/>
                    <a:cs typeface="+mn-ea"/>
                    <a:sym typeface="+mn-lt"/>
                  </a:rPr>
                  <a:t>功能介绍</a:t>
                </a:r>
              </a:p>
            </p:txBody>
          </p:sp>
          <p:sp>
            <p:nvSpPr>
              <p:cNvPr id="16" name="TextBox 9"/>
              <p:cNvSpPr txBox="1"/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17" name="矩形 16"/>
          <p:cNvSpPr/>
          <p:nvPr/>
        </p:nvSpPr>
        <p:spPr>
          <a:xfrm>
            <a:off x="3415632" y="2882535"/>
            <a:ext cx="18453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 introduction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 rot="16200000">
            <a:off x="8517290" y="4735896"/>
            <a:ext cx="244746" cy="244746"/>
            <a:chOff x="5869021" y="5872413"/>
            <a:chExt cx="453958" cy="453958"/>
          </a:xfrm>
        </p:grpSpPr>
        <p:sp>
          <p:nvSpPr>
            <p:cNvPr id="19" name="矩形 18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  <p:sp>
          <p:nvSpPr>
            <p:cNvPr id="20" name="箭头: V 形 19"/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>
                <a:solidFill>
                  <a:prstClr val="black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790113" y="1519040"/>
            <a:ext cx="2569399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defTabSz="685800">
              <a:defRPr/>
            </a:pPr>
            <a:r>
              <a:rPr lang="en-US" altLang="zh-CN" sz="3200" dirty="0">
                <a:solidFill>
                  <a:prstClr val="black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PART03</a:t>
            </a:r>
            <a:endParaRPr lang="zh-CN" altLang="en-US" sz="3200" dirty="0">
              <a:solidFill>
                <a:prstClr val="black"/>
              </a:solidFill>
              <a:latin typeface="Eras Bold ITC" panose="020B0907030504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528124" y="1800302"/>
            <a:ext cx="61411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1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-294671" y="0"/>
            <a:ext cx="491962" cy="530915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/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Group 7"/>
          <p:cNvGrpSpPr/>
          <p:nvPr/>
        </p:nvGrpSpPr>
        <p:grpSpPr>
          <a:xfrm>
            <a:off x="0" y="170826"/>
            <a:ext cx="1355743" cy="244798"/>
            <a:chOff x="3943834" y="751448"/>
            <a:chExt cx="4130793" cy="516193"/>
          </a:xfrm>
        </p:grpSpPr>
        <p:sp>
          <p:nvSpPr>
            <p:cNvPr id="5" name="TextBox 8"/>
            <p:cNvSpPr txBox="1"/>
            <p:nvPr/>
          </p:nvSpPr>
          <p:spPr>
            <a:xfrm>
              <a:off x="4112053" y="751448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功能介绍</a:t>
              </a:r>
            </a:p>
          </p:txBody>
        </p:sp>
        <p:sp>
          <p:nvSpPr>
            <p:cNvPr id="6" name="TextBox 9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86827" y="105302"/>
            <a:ext cx="13676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Arial" panose="020B0604020202020204" pitchFamily="34" charset="0"/>
                <a:cs typeface="Arial" panose="020B0604020202020204" pitchFamily="34" charset="0"/>
              </a:rPr>
              <a:t>Function introduction</a:t>
            </a:r>
          </a:p>
          <a:p>
            <a:endParaRPr lang="en-US" altLang="zh-C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805605" y="1688435"/>
            <a:ext cx="4504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本界面为初始界面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13856" y="2295962"/>
            <a:ext cx="3383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点击头像可进行授权微信登录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点击编辑信息，进入另一界面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813857" y="2674427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13856" y="341284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596666" y="1393999"/>
            <a:ext cx="4922301" cy="275809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45" y="549695"/>
            <a:ext cx="2163335" cy="45029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-294671" y="0"/>
            <a:ext cx="491962" cy="530915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/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Group 7"/>
          <p:cNvGrpSpPr/>
          <p:nvPr/>
        </p:nvGrpSpPr>
        <p:grpSpPr>
          <a:xfrm>
            <a:off x="0" y="170826"/>
            <a:ext cx="1355743" cy="244798"/>
            <a:chOff x="3943834" y="751448"/>
            <a:chExt cx="4130793" cy="516193"/>
          </a:xfrm>
        </p:grpSpPr>
        <p:sp>
          <p:nvSpPr>
            <p:cNvPr id="5" name="TextBox 8"/>
            <p:cNvSpPr txBox="1"/>
            <p:nvPr/>
          </p:nvSpPr>
          <p:spPr>
            <a:xfrm>
              <a:off x="4112053" y="751448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功能介绍</a:t>
              </a:r>
            </a:p>
          </p:txBody>
        </p:sp>
        <p:sp>
          <p:nvSpPr>
            <p:cNvPr id="6" name="TextBox 9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86827" y="105302"/>
            <a:ext cx="13676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Arial" panose="020B0604020202020204" pitchFamily="34" charset="0"/>
                <a:cs typeface="Arial" panose="020B0604020202020204" pitchFamily="34" charset="0"/>
              </a:rPr>
              <a:t>Function introduction</a:t>
            </a:r>
          </a:p>
          <a:p>
            <a:endParaRPr lang="en-US" altLang="zh-C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813860" y="1926560"/>
            <a:ext cx="4504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如图所示，我的信息包括：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13810" y="2296160"/>
            <a:ext cx="37020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性别、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QQ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、大学、年级、专业以及个人介绍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813856" y="3022233"/>
            <a:ext cx="3383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修改信息，即可保存我的信息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点击回退，即可返回上一界面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13856" y="341284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596666" y="1393999"/>
            <a:ext cx="4922301" cy="275809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45" y="549695"/>
            <a:ext cx="2163334" cy="45029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6" grpId="0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-294671" y="0"/>
            <a:ext cx="491962" cy="530915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/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Group 7"/>
          <p:cNvGrpSpPr/>
          <p:nvPr/>
        </p:nvGrpSpPr>
        <p:grpSpPr>
          <a:xfrm>
            <a:off x="0" y="170826"/>
            <a:ext cx="1355743" cy="244798"/>
            <a:chOff x="3943834" y="751448"/>
            <a:chExt cx="4130793" cy="516193"/>
          </a:xfrm>
        </p:grpSpPr>
        <p:sp>
          <p:nvSpPr>
            <p:cNvPr id="5" name="TextBox 8"/>
            <p:cNvSpPr txBox="1"/>
            <p:nvPr/>
          </p:nvSpPr>
          <p:spPr>
            <a:xfrm>
              <a:off x="4112053" y="751448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功能介绍</a:t>
              </a:r>
            </a:p>
          </p:txBody>
        </p:sp>
        <p:sp>
          <p:nvSpPr>
            <p:cNvPr id="6" name="TextBox 9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186827" y="105302"/>
            <a:ext cx="13676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Arial" panose="020B0604020202020204" pitchFamily="34" charset="0"/>
                <a:cs typeface="Arial" panose="020B0604020202020204" pitchFamily="34" charset="0"/>
              </a:rPr>
              <a:t>Function introduction</a:t>
            </a:r>
          </a:p>
          <a:p>
            <a:endParaRPr lang="en-US" altLang="zh-C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813860" y="1926560"/>
            <a:ext cx="45043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个人信息即可得到完善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13856" y="2295962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813810" y="2752090"/>
            <a:ext cx="30092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点击加（发起活动）按钮，进入发起活动界面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13856" y="341284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596666" y="1393999"/>
            <a:ext cx="4922301" cy="275809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45" y="549696"/>
            <a:ext cx="2163334" cy="45029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6" grpId="0"/>
      <p:bldP spid="27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</TotalTime>
  <Words>395</Words>
  <Application>Microsoft Office PowerPoint</Application>
  <PresentationFormat>自定义</PresentationFormat>
  <Paragraphs>103</Paragraphs>
  <Slides>14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等线</vt:lpstr>
      <vt:lpstr>微软雅黑</vt:lpstr>
      <vt:lpstr>Arial</vt:lpstr>
      <vt:lpstr>Calibri</vt:lpstr>
      <vt:lpstr>Calibri Light</vt:lpstr>
      <vt:lpstr>Century Gothic</vt:lpstr>
      <vt:lpstr>Eras Bold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subject>tukuppt</dc:subject>
  <dc:creator>www.tukuppt.com</dc:creator>
  <cp:lastModifiedBy>浩男 孙</cp:lastModifiedBy>
  <cp:revision>15</cp:revision>
  <dcterms:created xsi:type="dcterms:W3CDTF">2019-01-27T07:27:00Z</dcterms:created>
  <dcterms:modified xsi:type="dcterms:W3CDTF">2019-05-22T04:52:53Z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